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24"/>
  </p:notesMasterIdLst>
  <p:sldIdLst>
    <p:sldId id="336" r:id="rId2"/>
    <p:sldId id="337" r:id="rId3"/>
    <p:sldId id="342" r:id="rId4"/>
    <p:sldId id="324" r:id="rId5"/>
    <p:sldId id="343" r:id="rId6"/>
    <p:sldId id="325" r:id="rId7"/>
    <p:sldId id="326" r:id="rId8"/>
    <p:sldId id="344" r:id="rId9"/>
    <p:sldId id="338" r:id="rId10"/>
    <p:sldId id="345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85" r:id="rId19"/>
    <p:sldId id="346" r:id="rId20"/>
    <p:sldId id="339" r:id="rId21"/>
    <p:sldId id="340" r:id="rId22"/>
    <p:sldId id="341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94" autoAdjust="0"/>
    <p:restoredTop sz="96619" autoAdjust="0"/>
  </p:normalViewPr>
  <p:slideViewPr>
    <p:cSldViewPr>
      <p:cViewPr>
        <p:scale>
          <a:sx n="70" d="100"/>
          <a:sy n="70" d="100"/>
        </p:scale>
        <p:origin x="-1278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9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925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92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2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92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4E43E93-2425-4984-95B6-5AC8AF9F1F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1277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EG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EB9426D3-65D4-4FA5-B82A-857823CACBE5}" type="slidenum">
              <a:rPr lang="en-US" smtClean="0">
                <a:latin typeface="Times New Roman" pitchFamily="18" charset="0"/>
              </a:rPr>
              <a:pPr/>
              <a:t>4</a:t>
            </a:fld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EG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216928C4-A923-4237-A8EF-D64474074A19}" type="slidenum">
              <a:rPr lang="en-US" smtClean="0">
                <a:latin typeface="Times New Roman" pitchFamily="18" charset="0"/>
              </a:rPr>
              <a:pPr/>
              <a:t>6</a:t>
            </a:fld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EG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6ED0056A-23B3-45B3-9538-ADD8DBC6B897}" type="slidenum">
              <a:rPr lang="en-US" smtClean="0">
                <a:latin typeface="Times New Roman" pitchFamily="18" charset="0"/>
              </a:rPr>
              <a:pPr/>
              <a:t>7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EG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FD3A9AB2-D8C7-4D39-A0A0-33C2848ACB67}" type="slidenum">
              <a:rPr lang="en-US" smtClean="0">
                <a:latin typeface="Times New Roman" pitchFamily="18" charset="0"/>
              </a:rPr>
              <a:pPr/>
              <a:t>20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EG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68053185-E9AF-4155-BF6D-85E2688B299D}" type="slidenum">
              <a:rPr lang="en-US" smtClean="0">
                <a:latin typeface="Times New Roman" pitchFamily="18" charset="0"/>
              </a:rPr>
              <a:pPr/>
              <a:t>21</a:t>
            </a:fld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002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128003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04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05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06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07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08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09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10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11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12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13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14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15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16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17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/>
              <a:endParaRPr lang="ar-EG"/>
            </a:p>
          </p:txBody>
        </p:sp>
        <p:sp>
          <p:nvSpPr>
            <p:cNvPr id="128018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/>
              <a:endParaRPr lang="ar-EG"/>
            </a:p>
          </p:txBody>
        </p:sp>
        <p:sp>
          <p:nvSpPr>
            <p:cNvPr id="128019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/>
            </a:p>
          </p:txBody>
        </p:sp>
        <p:sp>
          <p:nvSpPr>
            <p:cNvPr id="128020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/>
            </a:p>
          </p:txBody>
        </p:sp>
        <p:sp>
          <p:nvSpPr>
            <p:cNvPr id="128021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/>
            </a:p>
          </p:txBody>
        </p:sp>
        <p:sp>
          <p:nvSpPr>
            <p:cNvPr id="128022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/>
            </a:p>
          </p:txBody>
        </p:sp>
        <p:sp>
          <p:nvSpPr>
            <p:cNvPr id="128023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/>
            </a:p>
          </p:txBody>
        </p:sp>
        <p:sp>
          <p:nvSpPr>
            <p:cNvPr id="128024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/>
            </a:p>
          </p:txBody>
        </p:sp>
        <p:sp>
          <p:nvSpPr>
            <p:cNvPr id="128025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26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/>
            </a:p>
          </p:txBody>
        </p:sp>
        <p:sp>
          <p:nvSpPr>
            <p:cNvPr id="128027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/>
            </a:p>
          </p:txBody>
        </p:sp>
        <p:sp>
          <p:nvSpPr>
            <p:cNvPr id="128028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/>
            </a:p>
          </p:txBody>
        </p:sp>
        <p:sp>
          <p:nvSpPr>
            <p:cNvPr id="128029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/>
            </a:p>
          </p:txBody>
        </p:sp>
        <p:sp>
          <p:nvSpPr>
            <p:cNvPr id="128030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31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32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33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34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35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36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37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38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39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40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41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42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43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44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45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46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47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48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49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50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51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52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53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54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55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56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57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58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59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60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61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62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63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64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65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66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67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68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69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70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71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72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73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74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75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76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77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78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79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80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81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82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83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84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85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86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87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88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89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90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91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92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93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94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95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96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97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98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99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00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01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02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03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04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05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06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07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08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09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10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11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12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13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14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15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16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17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18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19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20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21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22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23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24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25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26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27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28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29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30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31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32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33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34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35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36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37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38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39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40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41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42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43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44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45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46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47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48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49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50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51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52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53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54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55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56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57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58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59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60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61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62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63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64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65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66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67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68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69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70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71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72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73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74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75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76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77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78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79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80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81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82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83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84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85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86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87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88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89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90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91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92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93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94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95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96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97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98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99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00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01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02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03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04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05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06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07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08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09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10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11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12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13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14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15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16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17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</p:grpSp>
      <p:sp>
        <p:nvSpPr>
          <p:cNvPr id="128218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8219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8220" name="Rectangle 2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8221" name="Rectangle 221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2003 by Prentice Hall</a:t>
            </a:r>
          </a:p>
        </p:txBody>
      </p:sp>
      <p:sp>
        <p:nvSpPr>
          <p:cNvPr id="128222" name="Rectangle 2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A15905E-2977-409B-8688-9D3F087DB0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3C2C4EB-4C11-4C00-89BF-D235BF37FCC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2003 by Prentice Hall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DD33AC8-BCAA-4F00-9210-922045EC69B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2003 by Prentice Hall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0943CC0-7FB9-4DA9-A10F-454E62951CF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2003 by Prentice Hall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90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3350"/>
            <a:ext cx="4038600" cy="2190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819EBC2-96D0-4D37-ABAE-32C72D782BE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1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Copyright © 2003 by Prentice Hall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0453232-EFE9-489E-9DD2-38C3563AF92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2003 by Prentice Hall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9256CFF-C719-4583-859D-E66F8991582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2003 by Prentice Hall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EBFC229-12A7-4F0F-A69F-D5BC03BAC0F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2003 by Prentice Hall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1F2A389-6AA5-4C00-B6DE-88804AB52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2003 by Prentice Hall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C12087E-AFFE-4FCC-A313-5300A053CE2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2003 by Prentice Hall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37567EE-CA03-4888-BCFB-9544E1DBD2E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2003 by Prentice Hall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1980BCB-2EE1-4034-AF1B-87BF9D6E0DE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2003 by Prentice Hall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23C258-12C0-4C27-927F-177C118A771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Copyright © 2003 by Prentice Hall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978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126979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80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81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82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83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84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85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86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87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88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89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90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91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92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93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94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95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96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97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98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99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7000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7001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7002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7003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7004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7005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7006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7007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7008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7009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7010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7011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12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13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14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15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16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17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18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19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20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21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22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23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24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25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26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27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28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29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30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31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32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33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34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35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36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37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38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39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40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41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42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43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44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45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46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47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48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49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50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51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52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53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54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55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56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57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58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59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60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61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62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63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64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65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66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67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68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69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70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71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72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73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74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75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76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77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78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79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80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81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82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83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84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85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86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87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88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89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90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91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92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93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94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95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96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97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98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99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00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01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02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03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04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05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06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07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08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09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10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11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12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13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14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15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16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17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18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19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20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21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22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23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24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25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26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27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28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29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30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31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32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33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34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35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36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37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38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39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40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41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42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43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44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45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46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47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48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49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50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51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52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53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54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55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56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57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58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59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60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61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62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63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64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65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66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67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68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69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70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71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72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73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74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75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76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77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78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79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80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81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82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83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84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85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86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87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88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89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90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91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92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93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</p:grpSp>
      <p:sp>
        <p:nvSpPr>
          <p:cNvPr id="127194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5D5CA259-3B9B-4F8B-8B40-14C77CC1346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27195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27196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Copyright © 2003 by Prentice Hall</a:t>
            </a:r>
          </a:p>
        </p:txBody>
      </p:sp>
      <p:sp>
        <p:nvSpPr>
          <p:cNvPr id="127197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7198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7204" name="AutoShape 22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295400" y="6324600"/>
            <a:ext cx="609600" cy="3048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EG"/>
          </a:p>
        </p:txBody>
      </p:sp>
      <p:sp>
        <p:nvSpPr>
          <p:cNvPr id="127205" name="AutoShape 22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09600" y="6324600"/>
            <a:ext cx="609600" cy="3048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EG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6.xml"/><Relationship Id="rId5" Type="http://schemas.openxmlformats.org/officeDocument/2006/relationships/slide" Target="slide15.xml"/><Relationship Id="rId4" Type="http://schemas.openxmlformats.org/officeDocument/2006/relationships/slide" Target="slide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828800"/>
            <a:ext cx="8382000" cy="2057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8000" dirty="0" smtClean="0"/>
              <a:t>Computer Programming </a:t>
            </a:r>
          </a:p>
        </p:txBody>
      </p:sp>
    </p:spTree>
    <p:extLst>
      <p:ext uri="{BB962C8B-B14F-4D97-AF65-F5344CB8AC3E}">
        <p14:creationId xmlns:p14="http://schemas.microsoft.com/office/powerpoint/2010/main" val="166602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981200"/>
            <a:ext cx="8382000" cy="2667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6600" dirty="0"/>
              <a:t>Computer Language </a:t>
            </a:r>
            <a:r>
              <a:rPr lang="en-US" sz="6600" dirty="0" smtClean="0"/>
              <a:t>Generations</a:t>
            </a:r>
          </a:p>
        </p:txBody>
      </p:sp>
    </p:spTree>
    <p:extLst>
      <p:ext uri="{BB962C8B-B14F-4D97-AF65-F5344CB8AC3E}">
        <p14:creationId xmlns:p14="http://schemas.microsoft.com/office/powerpoint/2010/main" val="417228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29600" y="6243638"/>
            <a:ext cx="457200" cy="457200"/>
          </a:xfrm>
        </p:spPr>
        <p:txBody>
          <a:bodyPr/>
          <a:lstStyle/>
          <a:p>
            <a:fld id="{FEDA59ED-D239-4302-90F0-089DB381E5AC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4000" dirty="0" smtClean="0"/>
              <a:t>Computer Language generations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419600"/>
          </a:xfrm>
        </p:spPr>
        <p:txBody>
          <a:bodyPr/>
          <a:lstStyle/>
          <a:p>
            <a:r>
              <a:rPr lang="en-US" sz="3600" b="1" dirty="0">
                <a:solidFill>
                  <a:srgbClr val="FFFF00"/>
                </a:solidFill>
                <a:hlinkClick r:id="rId2" action="ppaction://hlinksldjump"/>
              </a:rPr>
              <a:t>Machine </a:t>
            </a:r>
            <a:r>
              <a:rPr lang="en-US" sz="3600" b="1" dirty="0" smtClean="0">
                <a:solidFill>
                  <a:srgbClr val="FFFF00"/>
                </a:solidFill>
                <a:hlinkClick r:id="rId2" action="ppaction://hlinksldjump"/>
              </a:rPr>
              <a:t>language</a:t>
            </a:r>
            <a:r>
              <a:rPr lang="en-US" sz="3600" b="1" dirty="0" smtClean="0">
                <a:solidFill>
                  <a:srgbClr val="FFFF00"/>
                </a:solidFill>
              </a:rPr>
              <a:t>                         </a:t>
            </a:r>
            <a:r>
              <a:rPr lang="ar-EG" sz="2800" b="1" dirty="0" smtClean="0">
                <a:solidFill>
                  <a:srgbClr val="FFFF00"/>
                </a:solidFill>
              </a:rPr>
              <a:t>لغة الآلة</a:t>
            </a:r>
            <a:endParaRPr lang="en-US" sz="2800" b="1" dirty="0">
              <a:solidFill>
                <a:srgbClr val="FFFF00"/>
              </a:solidFill>
            </a:endParaRPr>
          </a:p>
          <a:p>
            <a:r>
              <a:rPr lang="en-US" sz="3600" b="1" dirty="0">
                <a:solidFill>
                  <a:srgbClr val="FFFF00"/>
                </a:solidFill>
                <a:hlinkClick r:id="rId3" action="ppaction://hlinksldjump"/>
              </a:rPr>
              <a:t>Assembly </a:t>
            </a:r>
            <a:r>
              <a:rPr lang="en-US" sz="3600" b="1" dirty="0" smtClean="0">
                <a:solidFill>
                  <a:srgbClr val="FFFF00"/>
                </a:solidFill>
                <a:hlinkClick r:id="rId3" action="ppaction://hlinksldjump"/>
              </a:rPr>
              <a:t>languages</a:t>
            </a:r>
            <a:r>
              <a:rPr lang="en-US" sz="3600" b="1" dirty="0" smtClean="0">
                <a:solidFill>
                  <a:srgbClr val="FFFF00"/>
                </a:solidFill>
              </a:rPr>
              <a:t>                  </a:t>
            </a:r>
            <a:r>
              <a:rPr lang="ar-EG" sz="3600" b="1" dirty="0" smtClean="0">
                <a:solidFill>
                  <a:srgbClr val="FFFF00"/>
                </a:solidFill>
              </a:rPr>
              <a:t>  </a:t>
            </a:r>
            <a:r>
              <a:rPr lang="ar-EG" sz="2800" b="1" dirty="0" smtClean="0">
                <a:solidFill>
                  <a:srgbClr val="FFFF00"/>
                </a:solidFill>
              </a:rPr>
              <a:t>لغة التجميع</a:t>
            </a:r>
            <a:r>
              <a:rPr lang="en-GB" sz="2800" b="1" dirty="0" smtClean="0">
                <a:solidFill>
                  <a:srgbClr val="FFFF00"/>
                </a:solidFill>
              </a:rPr>
              <a:t> </a:t>
            </a:r>
            <a:endParaRPr lang="en-US" sz="3600" b="1" dirty="0" smtClean="0">
              <a:solidFill>
                <a:srgbClr val="FFFF00"/>
              </a:solidFill>
            </a:endParaRPr>
          </a:p>
          <a:p>
            <a:r>
              <a:rPr lang="en-US" sz="3600" b="1" dirty="0" smtClean="0">
                <a:solidFill>
                  <a:srgbClr val="FFFF00"/>
                </a:solidFill>
                <a:hlinkClick r:id="rId4" action="ppaction://hlinksldjump"/>
              </a:rPr>
              <a:t>High-level languages</a:t>
            </a:r>
            <a:r>
              <a:rPr lang="en-US" sz="3600" b="1" dirty="0" smtClean="0">
                <a:solidFill>
                  <a:srgbClr val="FFFF00"/>
                </a:solidFill>
              </a:rPr>
              <a:t>           </a:t>
            </a:r>
            <a:r>
              <a:rPr lang="ar-EG" sz="2800" b="1" dirty="0" smtClean="0">
                <a:solidFill>
                  <a:srgbClr val="FFFF00"/>
                </a:solidFill>
              </a:rPr>
              <a:t>لغة المستوى العالي</a:t>
            </a:r>
            <a:endParaRPr lang="en-US" sz="3600" b="1" dirty="0" smtClean="0">
              <a:solidFill>
                <a:srgbClr val="FFFF00"/>
              </a:solidFill>
            </a:endParaRPr>
          </a:p>
          <a:p>
            <a:r>
              <a:rPr lang="en-US" sz="3600" b="1" dirty="0" smtClean="0">
                <a:solidFill>
                  <a:srgbClr val="FFFF00"/>
                </a:solidFill>
                <a:hlinkClick r:id="rId5" action="ppaction://hlinksldjump"/>
              </a:rPr>
              <a:t>Very </a:t>
            </a:r>
            <a:r>
              <a:rPr lang="en-US" sz="3600" b="1" dirty="0">
                <a:solidFill>
                  <a:srgbClr val="FFFF00"/>
                </a:solidFill>
                <a:hlinkClick r:id="rId5" action="ppaction://hlinksldjump"/>
              </a:rPr>
              <a:t>high-level </a:t>
            </a:r>
            <a:r>
              <a:rPr lang="en-US" sz="3600" b="1" dirty="0" smtClean="0">
                <a:solidFill>
                  <a:srgbClr val="FFFF00"/>
                </a:solidFill>
                <a:hlinkClick r:id="rId5" action="ppaction://hlinksldjump"/>
              </a:rPr>
              <a:t>languages</a:t>
            </a:r>
            <a:r>
              <a:rPr lang="en-GB" sz="3600" b="1" dirty="0">
                <a:solidFill>
                  <a:srgbClr val="FFFF00"/>
                </a:solidFill>
              </a:rPr>
              <a:t> </a:t>
            </a:r>
            <a:r>
              <a:rPr lang="en-GB" sz="3600" b="1" dirty="0" smtClean="0">
                <a:solidFill>
                  <a:srgbClr val="FFFF00"/>
                </a:solidFill>
              </a:rPr>
              <a:t> </a:t>
            </a:r>
            <a:r>
              <a:rPr lang="ar-EG" sz="2800" b="1" dirty="0" smtClean="0">
                <a:solidFill>
                  <a:srgbClr val="FFFF00"/>
                </a:solidFill>
              </a:rPr>
              <a:t>لغة المستوى العالي جدا</a:t>
            </a:r>
            <a:endParaRPr lang="en-US" sz="1600" b="1" dirty="0">
              <a:solidFill>
                <a:srgbClr val="FFFF00"/>
              </a:solidFill>
            </a:endParaRPr>
          </a:p>
          <a:p>
            <a:r>
              <a:rPr lang="en-US" sz="3600" b="1" dirty="0">
                <a:solidFill>
                  <a:srgbClr val="FFFF00"/>
                </a:solidFill>
                <a:hlinkClick r:id="rId6" action="ppaction://hlinksldjump"/>
              </a:rPr>
              <a:t>Natural </a:t>
            </a:r>
            <a:r>
              <a:rPr lang="en-US" sz="3600" b="1" dirty="0" smtClean="0">
                <a:solidFill>
                  <a:srgbClr val="FFFF00"/>
                </a:solidFill>
                <a:hlinkClick r:id="rId6" action="ppaction://hlinksldjump"/>
              </a:rPr>
              <a:t>languages</a:t>
            </a:r>
            <a:r>
              <a:rPr lang="en-US" sz="3600" b="1" dirty="0" smtClean="0">
                <a:solidFill>
                  <a:srgbClr val="FFFF00"/>
                </a:solidFill>
              </a:rPr>
              <a:t>                       </a:t>
            </a:r>
            <a:r>
              <a:rPr lang="ar-EG" sz="2800" b="1" dirty="0" smtClean="0">
                <a:solidFill>
                  <a:srgbClr val="FFFF00"/>
                </a:solidFill>
              </a:rPr>
              <a:t>اللغات الطبيعية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65D184-93B6-4EE3-9833-3576922D7727}" type="slidenum">
              <a:rPr lang="en-US"/>
              <a:pPr/>
              <a:t>12</a:t>
            </a:fld>
            <a:endParaRPr lang="en-US"/>
          </a:p>
        </p:txBody>
      </p:sp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Machine </a:t>
            </a:r>
            <a:r>
              <a:rPr lang="en-US" dirty="0" smtClean="0"/>
              <a:t>Language</a:t>
            </a:r>
            <a:endParaRPr lang="en-US" dirty="0"/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Programs and memory locations are written in strings of 0s and </a:t>
            </a:r>
            <a:r>
              <a:rPr lang="en-US" dirty="0" smtClean="0"/>
              <a:t>1s</a:t>
            </a:r>
            <a:r>
              <a:rPr lang="ar-EG" dirty="0" smtClean="0"/>
              <a:t>أصفار وآحاد </a:t>
            </a:r>
            <a:endParaRPr lang="en-US" dirty="0"/>
          </a:p>
          <a:p>
            <a:r>
              <a:rPr lang="en-US" dirty="0"/>
              <a:t>Problems with machine languages</a:t>
            </a:r>
          </a:p>
          <a:p>
            <a:pPr lvl="1"/>
            <a:r>
              <a:rPr lang="en-US" dirty="0"/>
              <a:t>Programs are difficult to write and debug</a:t>
            </a:r>
          </a:p>
          <a:p>
            <a:pPr lvl="1"/>
            <a:r>
              <a:rPr lang="en-US" dirty="0"/>
              <a:t>Each computer has its own machine language</a:t>
            </a:r>
          </a:p>
          <a:p>
            <a:r>
              <a:rPr lang="en-US" dirty="0"/>
              <a:t>Only option available to early </a:t>
            </a:r>
            <a:r>
              <a:rPr lang="en-US" dirty="0" smtClean="0"/>
              <a:t>programmers</a:t>
            </a:r>
            <a:r>
              <a:rPr lang="ar-EG" dirty="0" smtClean="0"/>
              <a:t>كانت تستخدم في برمجة حاسبات الجيل الأول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C7502F-581D-494C-B21F-DF710A8A69E1}" type="slidenum">
              <a:rPr lang="en-US"/>
              <a:pPr/>
              <a:t>13</a:t>
            </a:fld>
            <a:endParaRPr lang="en-US"/>
          </a:p>
        </p:txBody>
      </p:sp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Assembly </a:t>
            </a:r>
            <a:r>
              <a:rPr lang="en-US" dirty="0" smtClean="0"/>
              <a:t>Languages</a:t>
            </a:r>
            <a:endParaRPr lang="en-US" dirty="0"/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pPr algn="r" rtl="1"/>
            <a:r>
              <a:rPr lang="ar-EG" sz="2400" dirty="0" smtClean="0">
                <a:solidFill>
                  <a:srgbClr val="92D050"/>
                </a:solidFill>
              </a:rPr>
              <a:t>تستخدم حروف بدلا من الصفر والواحد مثل:</a:t>
            </a:r>
            <a:endParaRPr lang="en-US" sz="2400" dirty="0">
              <a:solidFill>
                <a:srgbClr val="92D050"/>
              </a:solidFill>
            </a:endParaRPr>
          </a:p>
          <a:p>
            <a:pPr lvl="1"/>
            <a:r>
              <a:rPr lang="en-US" dirty="0"/>
              <a:t>For example, A for add, C for compare, etc.</a:t>
            </a:r>
          </a:p>
          <a:p>
            <a:pPr lvl="1"/>
            <a:r>
              <a:rPr lang="en-US" dirty="0"/>
              <a:t>Use names rather than binary addresses for memory locations</a:t>
            </a:r>
          </a:p>
          <a:p>
            <a:r>
              <a:rPr lang="en-US" dirty="0"/>
              <a:t>Require an assembler to translate the program into machine </a:t>
            </a:r>
            <a:r>
              <a:rPr lang="en-US" dirty="0" smtClean="0"/>
              <a:t>language      </a:t>
            </a:r>
            <a:r>
              <a:rPr lang="ar-EG" sz="2400" dirty="0" smtClean="0">
                <a:solidFill>
                  <a:srgbClr val="92D050"/>
                </a:solidFill>
              </a:rPr>
              <a:t>تحتاج لبرنامج يسمي المجمع للترجمة</a:t>
            </a:r>
            <a:r>
              <a:rPr lang="en-GB" sz="2000" dirty="0" smtClean="0">
                <a:solidFill>
                  <a:srgbClr val="92D050"/>
                </a:solidFill>
              </a:rPr>
              <a:t>  </a:t>
            </a:r>
            <a:endParaRPr lang="en-US" sz="2000" dirty="0">
              <a:solidFill>
                <a:srgbClr val="92D050"/>
              </a:solidFill>
            </a:endParaRPr>
          </a:p>
          <a:p>
            <a:r>
              <a:rPr lang="en-US" dirty="0"/>
              <a:t>Still used for programming chips and writing utility </a:t>
            </a:r>
            <a:r>
              <a:rPr lang="en-US" dirty="0" smtClean="0"/>
              <a:t>programs                     </a:t>
            </a:r>
            <a:r>
              <a:rPr lang="ar-EG" sz="2400" dirty="0" smtClean="0">
                <a:solidFill>
                  <a:srgbClr val="92D050"/>
                </a:solidFill>
              </a:rPr>
              <a:t>مازالت تستخدم لبرمجة الشرائح </a:t>
            </a:r>
            <a:r>
              <a:rPr lang="en-GB" sz="2400" dirty="0" smtClean="0">
                <a:solidFill>
                  <a:srgbClr val="92D050"/>
                </a:solidFill>
              </a:rPr>
              <a:t>  </a:t>
            </a:r>
            <a:endParaRPr lang="en-US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B16437-B050-4DE2-AFEF-5EF1DF7ADCBC}" type="slidenum">
              <a:rPr lang="en-US"/>
              <a:pPr/>
              <a:t>14</a:t>
            </a:fld>
            <a:endParaRPr lang="en-US"/>
          </a:p>
        </p:txBody>
      </p:sp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High-Level </a:t>
            </a:r>
            <a:r>
              <a:rPr lang="en-US" dirty="0" smtClean="0"/>
              <a:t>Languages</a:t>
            </a:r>
            <a:endParaRPr lang="en-US" dirty="0"/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Transformed programming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Programmers could focus on solving problems rather than manipulating hardware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Programs could be written and debugged much more quickly</a:t>
            </a:r>
          </a:p>
          <a:p>
            <a:pPr>
              <a:lnSpc>
                <a:spcPct val="90000"/>
              </a:lnSpc>
            </a:pPr>
            <a:r>
              <a:rPr lang="en-US" dirty="0"/>
              <a:t>Requires a compiler to convert </a:t>
            </a:r>
            <a:r>
              <a:rPr lang="en-US" dirty="0" smtClean="0"/>
              <a:t>the statements </a:t>
            </a:r>
            <a:r>
              <a:rPr lang="en-US" dirty="0"/>
              <a:t>into machine language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Each computer has its own version of a compiler for each </a:t>
            </a:r>
            <a:r>
              <a:rPr lang="en-US" dirty="0" smtClean="0"/>
              <a:t>language.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8F5DC-9881-4AF1-B4BB-8044A98A88F8}" type="slidenum">
              <a:rPr lang="en-US"/>
              <a:pPr/>
              <a:t>15</a:t>
            </a:fld>
            <a:endParaRPr lang="en-US"/>
          </a:p>
        </p:txBody>
      </p:sp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Very High-Level </a:t>
            </a:r>
            <a:r>
              <a:rPr lang="en-US" dirty="0" smtClean="0"/>
              <a:t>Languages</a:t>
            </a:r>
            <a:endParaRPr lang="en-US" dirty="0"/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Also called fourth-generation languages (4GLs)</a:t>
            </a:r>
          </a:p>
          <a:p>
            <a:r>
              <a:rPr lang="en-US"/>
              <a:t>Considered nonprocedural languages</a:t>
            </a:r>
          </a:p>
          <a:p>
            <a:pPr lvl="1"/>
            <a:r>
              <a:rPr lang="en-US"/>
              <a:t>The programmer specifies the desired results, and the language develops the solution</a:t>
            </a:r>
          </a:p>
          <a:p>
            <a:pPr lvl="1"/>
            <a:r>
              <a:rPr lang="en-US"/>
              <a:t>Programmers can be about 10 times more productive using a fourth-generation language than a third-generation language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1755F-0DC5-4E96-A1C2-B7020B1D2B09}" type="slidenum">
              <a:rPr lang="en-US"/>
              <a:pPr/>
              <a:t>16</a:t>
            </a:fld>
            <a:endParaRPr lang="en-US"/>
          </a:p>
        </p:txBody>
      </p:sp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Natural </a:t>
            </a:r>
            <a:r>
              <a:rPr lang="en-US" dirty="0" smtClean="0"/>
              <a:t>Languages</a:t>
            </a:r>
            <a:endParaRPr lang="en-US" dirty="0"/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600200"/>
            <a:ext cx="4648200" cy="4533900"/>
          </a:xfrm>
        </p:spPr>
        <p:txBody>
          <a:bodyPr/>
          <a:lstStyle/>
          <a:p>
            <a:r>
              <a:rPr lang="en-US" sz="2800" dirty="0"/>
              <a:t>Resemble written or spoken English</a:t>
            </a:r>
          </a:p>
          <a:p>
            <a:pPr lvl="1"/>
            <a:r>
              <a:rPr lang="en-US" sz="2400" dirty="0"/>
              <a:t>Programs can be written in a natural syntax, rather than in the syntax rules of a programming language</a:t>
            </a:r>
          </a:p>
          <a:p>
            <a:r>
              <a:rPr lang="en-US" sz="2800" dirty="0"/>
              <a:t>The language translates the instructions into code the computer </a:t>
            </a:r>
            <a:r>
              <a:rPr lang="en-US" sz="2800" dirty="0" smtClean="0"/>
              <a:t>can execute</a:t>
            </a:r>
            <a:endParaRPr lang="en-US" sz="2800" dirty="0"/>
          </a:p>
          <a:p>
            <a:endParaRPr lang="en-US" sz="2800" dirty="0"/>
          </a:p>
        </p:txBody>
      </p:sp>
      <p:pic>
        <p:nvPicPr>
          <p:cNvPr id="217093" name="Picture 5" descr="7713d16_0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105400" y="1905000"/>
            <a:ext cx="3733800" cy="2597150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E9845-00B1-44FC-A9CA-AD06DA6A5258}" type="slidenum">
              <a:rPr lang="en-US"/>
              <a:pPr/>
              <a:t>17</a:t>
            </a:fld>
            <a:endParaRPr lang="en-US"/>
          </a:p>
        </p:txBody>
      </p:sp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Major Programming Languages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hlinkClick r:id="" action="ppaction://noaction"/>
              </a:rPr>
              <a:t>FORTRAN</a:t>
            </a:r>
            <a:endParaRPr lang="en-US" b="1" dirty="0">
              <a:solidFill>
                <a:srgbClr val="FFFF00"/>
              </a:solidFill>
            </a:endParaRPr>
          </a:p>
          <a:p>
            <a:r>
              <a:rPr lang="en-US" b="1" dirty="0">
                <a:solidFill>
                  <a:srgbClr val="FFFF00"/>
                </a:solidFill>
                <a:hlinkClick r:id="" action="ppaction://noaction"/>
              </a:rPr>
              <a:t>COBOL</a:t>
            </a:r>
            <a:endParaRPr lang="en-US" b="1" dirty="0">
              <a:solidFill>
                <a:srgbClr val="FFFF00"/>
              </a:solidFill>
            </a:endParaRPr>
          </a:p>
          <a:p>
            <a:r>
              <a:rPr lang="en-US" b="1" dirty="0">
                <a:solidFill>
                  <a:srgbClr val="FFFF00"/>
                </a:solidFill>
                <a:hlinkClick r:id="" action="ppaction://noaction"/>
              </a:rPr>
              <a:t>BASIC</a:t>
            </a:r>
            <a:endParaRPr lang="en-US" b="1" dirty="0">
              <a:solidFill>
                <a:srgbClr val="FFFF00"/>
              </a:solidFill>
            </a:endParaRPr>
          </a:p>
          <a:p>
            <a:r>
              <a:rPr lang="en-US" b="1" dirty="0">
                <a:solidFill>
                  <a:srgbClr val="FFFF00"/>
                </a:solidFill>
                <a:hlinkClick r:id="" action="ppaction://noaction"/>
              </a:rPr>
              <a:t>RPG</a:t>
            </a:r>
            <a:endParaRPr lang="en-US" b="1" dirty="0">
              <a:solidFill>
                <a:srgbClr val="FFFF00"/>
              </a:solidFill>
            </a:endParaRPr>
          </a:p>
          <a:p>
            <a:r>
              <a:rPr lang="en-US" b="1" dirty="0">
                <a:solidFill>
                  <a:srgbClr val="FFFF00"/>
                </a:solidFill>
                <a:hlinkClick r:id="" action="ppaction://noaction"/>
              </a:rPr>
              <a:t>Visual Basic</a:t>
            </a:r>
            <a:endParaRPr lang="en-US" b="1" dirty="0">
              <a:solidFill>
                <a:srgbClr val="FFFF00"/>
              </a:solidFill>
            </a:endParaRPr>
          </a:p>
          <a:p>
            <a:r>
              <a:rPr lang="en-US" b="1" dirty="0">
                <a:solidFill>
                  <a:srgbClr val="FFFF00"/>
                </a:solidFill>
                <a:hlinkClick r:id="" action="ppaction://noaction"/>
              </a:rPr>
              <a:t>C</a:t>
            </a:r>
            <a:endParaRPr lang="en-US" b="1" dirty="0">
              <a:solidFill>
                <a:srgbClr val="FFFF00"/>
              </a:solidFill>
            </a:endParaRPr>
          </a:p>
          <a:p>
            <a:r>
              <a:rPr lang="en-US" b="1" dirty="0">
                <a:solidFill>
                  <a:srgbClr val="FFFF00"/>
                </a:solidFill>
                <a:hlinkClick r:id="" action="ppaction://noaction"/>
              </a:rPr>
              <a:t>Java</a:t>
            </a:r>
            <a:endParaRPr lang="en-US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80708F-4BF9-4990-8DA7-1D2808ADE158}" type="slidenum">
              <a:rPr lang="en-US"/>
              <a:pPr/>
              <a:t>18</a:t>
            </a:fld>
            <a:endParaRPr lang="en-US"/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Object-Oriented Languages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C000"/>
                </a:solidFill>
                <a:hlinkClick r:id="" action="ppaction://noaction"/>
              </a:rPr>
              <a:t>C++</a:t>
            </a:r>
            <a:endParaRPr lang="en-US" b="1" dirty="0">
              <a:solidFill>
                <a:srgbClr val="FFC000"/>
              </a:solidFill>
            </a:endParaRPr>
          </a:p>
          <a:p>
            <a:r>
              <a:rPr lang="en-US" b="1" dirty="0">
                <a:solidFill>
                  <a:srgbClr val="FFC000"/>
                </a:solidFill>
                <a:hlinkClick r:id="" action="ppaction://noaction"/>
              </a:rPr>
              <a:t>Java</a:t>
            </a:r>
            <a:endParaRPr lang="en-US" b="1" dirty="0">
              <a:solidFill>
                <a:srgbClr val="FFC000"/>
              </a:solidFill>
            </a:endParaRPr>
          </a:p>
          <a:p>
            <a:r>
              <a:rPr lang="en-US" b="1" dirty="0">
                <a:solidFill>
                  <a:srgbClr val="FFC000"/>
                </a:solidFill>
                <a:hlinkClick r:id="" action="ppaction://noaction"/>
              </a:rPr>
              <a:t>C#</a:t>
            </a:r>
            <a:endParaRPr lang="en-US" b="1" dirty="0">
              <a:solidFill>
                <a:srgbClr val="FFC000"/>
              </a:solidFill>
            </a:endParaRPr>
          </a:p>
          <a:p>
            <a:r>
              <a:rPr lang="en-US" b="1" dirty="0">
                <a:solidFill>
                  <a:srgbClr val="FFC000"/>
                </a:solidFill>
                <a:hlinkClick r:id="" action="ppaction://noaction"/>
              </a:rPr>
              <a:t>Visual Basic</a:t>
            </a:r>
            <a:endParaRPr lang="en-US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2057400"/>
            <a:ext cx="8382000" cy="2667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9600" dirty="0" smtClean="0"/>
              <a:t>Flowchart</a:t>
            </a:r>
          </a:p>
        </p:txBody>
      </p:sp>
    </p:spTree>
    <p:extLst>
      <p:ext uri="{BB962C8B-B14F-4D97-AF65-F5344CB8AC3E}">
        <p14:creationId xmlns:p14="http://schemas.microsoft.com/office/powerpoint/2010/main" val="307501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81000" y="503238"/>
            <a:ext cx="82296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9pPr>
          </a:lstStyle>
          <a:p>
            <a:pPr>
              <a:defRPr/>
            </a:pPr>
            <a:r>
              <a:rPr lang="en-US" sz="6600" b="1" dirty="0" smtClean="0">
                <a:solidFill>
                  <a:schemeClr val="tx1"/>
                </a:solidFill>
              </a:rPr>
              <a:t>Objectives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81000" y="1676400"/>
            <a:ext cx="79248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None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algn="l">
              <a:buBlip>
                <a:blip r:embed="rId3"/>
              </a:buBlip>
              <a:defRPr/>
            </a:pPr>
            <a:r>
              <a:rPr lang="en-US" sz="35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500" b="1" dirty="0">
                <a:solidFill>
                  <a:srgbClr val="FFFF99"/>
                </a:solidFill>
              </a:rPr>
              <a:t>Program and Programming</a:t>
            </a:r>
          </a:p>
          <a:p>
            <a:pPr algn="l">
              <a:buBlip>
                <a:blip r:embed="rId3"/>
              </a:buBlip>
              <a:defRPr/>
            </a:pPr>
            <a:r>
              <a:rPr lang="en-US" sz="35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500" b="1" dirty="0">
                <a:solidFill>
                  <a:srgbClr val="FFFF99"/>
                </a:solidFill>
              </a:rPr>
              <a:t>Algorithms &amp; Programs</a:t>
            </a:r>
          </a:p>
          <a:p>
            <a:pPr algn="l">
              <a:buBlip>
                <a:blip r:embed="rId3"/>
              </a:buBlip>
              <a:defRPr/>
            </a:pPr>
            <a:r>
              <a:rPr lang="en-US" sz="3500" b="1" dirty="0" smtClean="0">
                <a:solidFill>
                  <a:srgbClr val="FFFF99"/>
                </a:solidFill>
              </a:rPr>
              <a:t> Software </a:t>
            </a:r>
            <a:r>
              <a:rPr lang="en-US" sz="3500" b="1" dirty="0">
                <a:solidFill>
                  <a:srgbClr val="FFFF99"/>
                </a:solidFill>
              </a:rPr>
              <a:t>Life Cycle </a:t>
            </a:r>
            <a:r>
              <a:rPr lang="en-US" sz="35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</a:p>
          <a:p>
            <a:pPr algn="l">
              <a:buBlip>
                <a:blip r:embed="rId3"/>
              </a:buBlip>
              <a:defRPr/>
            </a:pPr>
            <a:r>
              <a:rPr lang="en-US" sz="3500" b="1" dirty="0" smtClean="0">
                <a:solidFill>
                  <a:srgbClr val="FFFF99"/>
                </a:solidFill>
              </a:rPr>
              <a:t> Computer </a:t>
            </a:r>
            <a:r>
              <a:rPr lang="en-US" sz="3500" b="1" dirty="0">
                <a:solidFill>
                  <a:srgbClr val="FFFF99"/>
                </a:solidFill>
              </a:rPr>
              <a:t>Language </a:t>
            </a:r>
            <a:r>
              <a:rPr lang="en-US" sz="3500" b="1" dirty="0" smtClean="0">
                <a:solidFill>
                  <a:srgbClr val="FFFF99"/>
                </a:solidFill>
              </a:rPr>
              <a:t>Generations</a:t>
            </a:r>
            <a:endParaRPr lang="en-US" sz="3500" b="1" dirty="0">
              <a:solidFill>
                <a:srgbClr val="FFFF99"/>
              </a:solidFill>
            </a:endParaRPr>
          </a:p>
          <a:p>
            <a:pPr algn="l">
              <a:buBlip>
                <a:blip r:embed="rId3"/>
              </a:buBlip>
              <a:defRPr/>
            </a:pPr>
            <a:r>
              <a:rPr lang="en-US" sz="3500" b="1" dirty="0" smtClean="0">
                <a:solidFill>
                  <a:srgbClr val="FFFF99"/>
                </a:solidFill>
              </a:rPr>
              <a:t> </a:t>
            </a:r>
            <a:r>
              <a:rPr lang="en-US" sz="3500" b="1" dirty="0">
                <a:solidFill>
                  <a:srgbClr val="FFFF99"/>
                </a:solidFill>
              </a:rPr>
              <a:t>Flowchart</a:t>
            </a:r>
          </a:p>
          <a:p>
            <a:pPr algn="l">
              <a:buBlip>
                <a:blip r:embed="rId3"/>
              </a:buBlip>
              <a:defRPr/>
            </a:pPr>
            <a:endParaRPr lang="en-US" sz="3500" b="1" dirty="0" smtClean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91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066800" y="152400"/>
            <a:ext cx="739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US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Flowchart</a:t>
            </a:r>
            <a:r>
              <a:rPr lang="ar-EG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خريطة سير العمليات </a:t>
            </a:r>
            <a:endParaRPr lang="en-US" sz="2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52400" y="853440"/>
            <a:ext cx="8610600" cy="5471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76300" lvl="1" indent="-419100" eaLnBrk="1" hangingPunct="1">
              <a:spcBef>
                <a:spcPct val="20000"/>
              </a:spcBef>
              <a:buFontTx/>
              <a:buChar char="–"/>
            </a:pPr>
            <a:r>
              <a:rPr lang="en-US" sz="3200" b="1" dirty="0">
                <a:solidFill>
                  <a:srgbClr val="FFFF00"/>
                </a:solidFill>
              </a:rPr>
              <a:t>Graphical representation of an algorithm</a:t>
            </a:r>
          </a:p>
          <a:p>
            <a:pPr marL="876300" lvl="1" indent="-419100" eaLnBrk="1" hangingPunct="1">
              <a:spcBef>
                <a:spcPct val="20000"/>
              </a:spcBef>
              <a:buFontTx/>
              <a:buChar char="–"/>
            </a:pPr>
            <a:r>
              <a:rPr lang="en-US" sz="3200" b="1" dirty="0">
                <a:solidFill>
                  <a:srgbClr val="FFFF00"/>
                </a:solidFill>
              </a:rPr>
              <a:t>Components:</a:t>
            </a:r>
          </a:p>
          <a:p>
            <a:pPr marL="1295400" lvl="2" indent="-381000" eaLnBrk="1" hangingPunct="1">
              <a:spcBef>
                <a:spcPct val="20000"/>
              </a:spcBef>
              <a:buFontTx/>
              <a:buChar char="•"/>
            </a:pPr>
            <a:r>
              <a:rPr lang="en-US" sz="2400" b="1" dirty="0" smtClean="0">
                <a:solidFill>
                  <a:srgbClr val="FFFF00"/>
                </a:solidFill>
              </a:rPr>
              <a:t>Arrows/lines: Flow </a:t>
            </a:r>
            <a:r>
              <a:rPr lang="en-US" sz="2400" b="1" dirty="0">
                <a:solidFill>
                  <a:srgbClr val="FFFF00"/>
                </a:solidFill>
              </a:rPr>
              <a:t>of control</a:t>
            </a:r>
          </a:p>
          <a:p>
            <a:pPr marL="1295400" lvl="2" indent="-381000" eaLnBrk="1" hangingPunct="1">
              <a:spcBef>
                <a:spcPct val="20000"/>
              </a:spcBef>
              <a:buFontTx/>
              <a:buChar char="•"/>
            </a:pPr>
            <a:r>
              <a:rPr lang="en-US" sz="2400" b="1" dirty="0">
                <a:solidFill>
                  <a:srgbClr val="FFFF00"/>
                </a:solidFill>
              </a:rPr>
              <a:t>Parallelogram: Indicates input and output operations</a:t>
            </a:r>
          </a:p>
          <a:p>
            <a:pPr marL="1295400" lvl="2" indent="-381000" eaLnBrk="1" hangingPunct="1">
              <a:spcBef>
                <a:spcPct val="20000"/>
              </a:spcBef>
              <a:buFontTx/>
              <a:buChar char="•"/>
            </a:pPr>
            <a:r>
              <a:rPr lang="en-US" sz="2400" b="1" dirty="0">
                <a:solidFill>
                  <a:srgbClr val="FFFF00"/>
                </a:solidFill>
              </a:rPr>
              <a:t>Rectangle symbol (action symbol): Indicates any type of action/computational step</a:t>
            </a:r>
          </a:p>
          <a:p>
            <a:pPr marL="1295400" lvl="2" indent="-381000" eaLnBrk="1" hangingPunct="1">
              <a:spcBef>
                <a:spcPct val="20000"/>
              </a:spcBef>
              <a:buFontTx/>
              <a:buChar char="•"/>
            </a:pPr>
            <a:r>
              <a:rPr lang="en-US" sz="2400" b="1" dirty="0">
                <a:solidFill>
                  <a:srgbClr val="FFFF00"/>
                </a:solidFill>
              </a:rPr>
              <a:t>Oval symbol</a:t>
            </a:r>
            <a:r>
              <a:rPr lang="en-US" sz="2400" b="1" dirty="0" smtClean="0">
                <a:solidFill>
                  <a:srgbClr val="FFFF00"/>
                </a:solidFill>
              </a:rPr>
              <a:t>: Indicates </a:t>
            </a:r>
            <a:r>
              <a:rPr lang="en-US" sz="2400" b="1" dirty="0">
                <a:solidFill>
                  <a:srgbClr val="FFFF00"/>
                </a:solidFill>
              </a:rPr>
              <a:t>the </a:t>
            </a:r>
            <a:r>
              <a:rPr lang="en-US" sz="2400" b="1" dirty="0" smtClean="0">
                <a:solidFill>
                  <a:srgbClr val="FFFF00"/>
                </a:solidFill>
              </a:rPr>
              <a:t>start </a:t>
            </a:r>
            <a:r>
              <a:rPr lang="en-US" sz="2400" b="1" dirty="0">
                <a:solidFill>
                  <a:srgbClr val="FFFF00"/>
                </a:solidFill>
              </a:rPr>
              <a:t>or </a:t>
            </a:r>
            <a:r>
              <a:rPr lang="en-US" sz="2400" b="1" dirty="0" smtClean="0">
                <a:solidFill>
                  <a:srgbClr val="FFFF00"/>
                </a:solidFill>
              </a:rPr>
              <a:t>the end </a:t>
            </a:r>
            <a:r>
              <a:rPr lang="en-US" sz="2400" b="1" dirty="0">
                <a:solidFill>
                  <a:srgbClr val="FFFF00"/>
                </a:solidFill>
              </a:rPr>
              <a:t>of a program or a section of </a:t>
            </a:r>
            <a:r>
              <a:rPr lang="en-US" sz="2400" b="1" dirty="0" smtClean="0">
                <a:solidFill>
                  <a:srgbClr val="FFFF00"/>
                </a:solidFill>
              </a:rPr>
              <a:t>code</a:t>
            </a:r>
            <a:endParaRPr lang="en-US" sz="2400" b="1" dirty="0">
              <a:solidFill>
                <a:srgbClr val="FFFF00"/>
              </a:solidFill>
            </a:endParaRPr>
          </a:p>
          <a:p>
            <a:pPr marL="1295400" lvl="2" indent="-381000" eaLnBrk="1" hangingPunct="1">
              <a:spcBef>
                <a:spcPct val="20000"/>
              </a:spcBef>
              <a:buFontTx/>
              <a:buChar char="•"/>
            </a:pPr>
            <a:r>
              <a:rPr lang="en-US" sz="2400" b="1" dirty="0">
                <a:solidFill>
                  <a:srgbClr val="FFFF00"/>
                </a:solidFill>
              </a:rPr>
              <a:t>Diamond: </a:t>
            </a:r>
            <a:r>
              <a:rPr lang="en-US" sz="2400" b="1" dirty="0" smtClean="0">
                <a:solidFill>
                  <a:srgbClr val="FFFF00"/>
                </a:solidFill>
              </a:rPr>
              <a:t>Decision.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29600" y="6243638"/>
            <a:ext cx="457200" cy="457200"/>
          </a:xfrm>
        </p:spPr>
        <p:txBody>
          <a:bodyPr/>
          <a:lstStyle/>
          <a:p>
            <a:fld id="{FEDA59ED-D239-4302-90F0-089DB381E5AC}" type="slidenum">
              <a:rPr lang="en-US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3897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Flowchart Notations</a:t>
            </a:r>
          </a:p>
        </p:txBody>
      </p:sp>
      <p:grpSp>
        <p:nvGrpSpPr>
          <p:cNvPr id="16387" name="Group 13"/>
          <p:cNvGrpSpPr>
            <a:grpSpLocks/>
          </p:cNvGrpSpPr>
          <p:nvPr/>
        </p:nvGrpSpPr>
        <p:grpSpPr bwMode="auto">
          <a:xfrm>
            <a:off x="1447800" y="2133600"/>
            <a:ext cx="762000" cy="381000"/>
            <a:chOff x="912" y="1344"/>
            <a:chExt cx="480" cy="240"/>
          </a:xfrm>
        </p:grpSpPr>
        <p:sp>
          <p:nvSpPr>
            <p:cNvPr id="16398" name="Line 4"/>
            <p:cNvSpPr>
              <a:spLocks noChangeShapeType="1"/>
            </p:cNvSpPr>
            <p:nvPr/>
          </p:nvSpPr>
          <p:spPr bwMode="auto">
            <a:xfrm>
              <a:off x="960" y="1344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16399" name="Line 5"/>
            <p:cNvSpPr>
              <a:spLocks noChangeShapeType="1"/>
            </p:cNvSpPr>
            <p:nvPr/>
          </p:nvSpPr>
          <p:spPr bwMode="auto">
            <a:xfrm flipH="1">
              <a:off x="912" y="144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16400" name="Line 6"/>
            <p:cNvSpPr>
              <a:spLocks noChangeShapeType="1"/>
            </p:cNvSpPr>
            <p:nvPr/>
          </p:nvSpPr>
          <p:spPr bwMode="auto">
            <a:xfrm>
              <a:off x="1392" y="134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EG"/>
            </a:p>
          </p:txBody>
        </p:sp>
      </p:grpSp>
      <p:sp>
        <p:nvSpPr>
          <p:cNvPr id="16388" name="Line 7"/>
          <p:cNvSpPr>
            <a:spLocks noChangeShapeType="1"/>
          </p:cNvSpPr>
          <p:nvPr/>
        </p:nvSpPr>
        <p:spPr bwMode="auto">
          <a:xfrm flipV="1">
            <a:off x="2362200" y="2133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16389" name="AutoShape 8"/>
          <p:cNvSpPr>
            <a:spLocks noChangeArrowheads="1"/>
          </p:cNvSpPr>
          <p:nvPr/>
        </p:nvSpPr>
        <p:spPr bwMode="auto">
          <a:xfrm>
            <a:off x="1524000" y="3124200"/>
            <a:ext cx="1371600" cy="990600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EG" dirty="0">
              <a:solidFill>
                <a:srgbClr val="FFFF00"/>
              </a:solidFill>
            </a:endParaRPr>
          </a:p>
        </p:txBody>
      </p:sp>
      <p:sp>
        <p:nvSpPr>
          <p:cNvPr id="16390" name="Rectangle 9"/>
          <p:cNvSpPr>
            <a:spLocks noChangeArrowheads="1"/>
          </p:cNvSpPr>
          <p:nvPr/>
        </p:nvSpPr>
        <p:spPr bwMode="auto">
          <a:xfrm>
            <a:off x="1524000" y="4724400"/>
            <a:ext cx="14478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16391" name="AutoShape 10"/>
          <p:cNvSpPr>
            <a:spLocks noChangeArrowheads="1"/>
          </p:cNvSpPr>
          <p:nvPr/>
        </p:nvSpPr>
        <p:spPr bwMode="auto">
          <a:xfrm>
            <a:off x="5562600" y="1905000"/>
            <a:ext cx="1066800" cy="1524000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16392" name="Oval 12"/>
          <p:cNvSpPr>
            <a:spLocks noChangeArrowheads="1"/>
          </p:cNvSpPr>
          <p:nvPr/>
        </p:nvSpPr>
        <p:spPr bwMode="auto">
          <a:xfrm>
            <a:off x="5715000" y="4495800"/>
            <a:ext cx="1143000" cy="650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16393" name="Text Box 14"/>
          <p:cNvSpPr txBox="1">
            <a:spLocks noChangeArrowheads="1"/>
          </p:cNvSpPr>
          <p:nvPr/>
        </p:nvSpPr>
        <p:spPr bwMode="auto">
          <a:xfrm>
            <a:off x="2651125" y="1946275"/>
            <a:ext cx="1100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>
                <a:latin typeface="Times New Roman" pitchFamily="18" charset="0"/>
              </a:rPr>
              <a:t>Arrows</a:t>
            </a:r>
          </a:p>
        </p:txBody>
      </p:sp>
      <p:sp>
        <p:nvSpPr>
          <p:cNvPr id="16394" name="Text Box 15"/>
          <p:cNvSpPr txBox="1">
            <a:spLocks noChangeArrowheads="1"/>
          </p:cNvSpPr>
          <p:nvPr/>
        </p:nvSpPr>
        <p:spPr bwMode="auto">
          <a:xfrm>
            <a:off x="3032125" y="3394075"/>
            <a:ext cx="1890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>
                <a:latin typeface="Times New Roman" pitchFamily="18" charset="0"/>
              </a:rPr>
              <a:t>Parallelogram</a:t>
            </a:r>
          </a:p>
        </p:txBody>
      </p:sp>
      <p:sp>
        <p:nvSpPr>
          <p:cNvPr id="16395" name="Text Box 16"/>
          <p:cNvSpPr txBox="1">
            <a:spLocks noChangeArrowheads="1"/>
          </p:cNvSpPr>
          <p:nvPr/>
        </p:nvSpPr>
        <p:spPr bwMode="auto">
          <a:xfrm>
            <a:off x="3032125" y="4841875"/>
            <a:ext cx="1400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>
                <a:latin typeface="Times New Roman" pitchFamily="18" charset="0"/>
              </a:rPr>
              <a:t>Rectangle</a:t>
            </a:r>
          </a:p>
        </p:txBody>
      </p:sp>
      <p:sp>
        <p:nvSpPr>
          <p:cNvPr id="16396" name="Text Box 17"/>
          <p:cNvSpPr txBox="1">
            <a:spLocks noChangeArrowheads="1"/>
          </p:cNvSpPr>
          <p:nvPr/>
        </p:nvSpPr>
        <p:spPr bwMode="auto">
          <a:xfrm>
            <a:off x="6689725" y="2327275"/>
            <a:ext cx="1317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>
                <a:latin typeface="Times New Roman" pitchFamily="18" charset="0"/>
              </a:rPr>
              <a:t>Diamond</a:t>
            </a:r>
          </a:p>
        </p:txBody>
      </p:sp>
      <p:sp>
        <p:nvSpPr>
          <p:cNvPr id="16397" name="Text Box 18"/>
          <p:cNvSpPr txBox="1">
            <a:spLocks noChangeArrowheads="1"/>
          </p:cNvSpPr>
          <p:nvPr/>
        </p:nvSpPr>
        <p:spPr bwMode="auto">
          <a:xfrm>
            <a:off x="7162800" y="4537075"/>
            <a:ext cx="776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>
                <a:latin typeface="Times New Roman" pitchFamily="18" charset="0"/>
              </a:rPr>
              <a:t>Oval</a:t>
            </a:r>
          </a:p>
        </p:txBody>
      </p:sp>
      <p:sp>
        <p:nvSpPr>
          <p:cNvPr id="17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29600" y="6243638"/>
            <a:ext cx="457200" cy="457200"/>
          </a:xfrm>
        </p:spPr>
        <p:txBody>
          <a:bodyPr/>
          <a:lstStyle/>
          <a:p>
            <a:fld id="{FEDA59ED-D239-4302-90F0-089DB381E5AC}" type="slidenum">
              <a:rPr lang="en-US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7849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533400" y="152400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Example: Add two Numbers</a:t>
            </a:r>
          </a:p>
        </p:txBody>
      </p:sp>
      <p:sp>
        <p:nvSpPr>
          <p:cNvPr id="15" name="Oval 12"/>
          <p:cNvSpPr>
            <a:spLocks noChangeArrowheads="1"/>
          </p:cNvSpPr>
          <p:nvPr/>
        </p:nvSpPr>
        <p:spPr bwMode="auto">
          <a:xfrm>
            <a:off x="3581400" y="1371600"/>
            <a:ext cx="1143000" cy="650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16" name="AutoShape 17"/>
          <p:cNvSpPr>
            <a:spLocks noChangeArrowheads="1"/>
          </p:cNvSpPr>
          <p:nvPr/>
        </p:nvSpPr>
        <p:spPr bwMode="auto">
          <a:xfrm>
            <a:off x="3379922" y="2347913"/>
            <a:ext cx="1725477" cy="838200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READ </a:t>
            </a:r>
          </a:p>
          <a:p>
            <a:pPr algn="ctr"/>
            <a:r>
              <a:rPr lang="en-US" dirty="0"/>
              <a:t>A,B</a:t>
            </a:r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3303723" y="3490913"/>
            <a:ext cx="1801676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Sum = A+B</a:t>
            </a:r>
            <a:endParaRPr lang="en-US" dirty="0"/>
          </a:p>
        </p:txBody>
      </p:sp>
      <p:sp>
        <p:nvSpPr>
          <p:cNvPr id="18" name="AutoShape 23"/>
          <p:cNvSpPr>
            <a:spLocks noChangeArrowheads="1"/>
          </p:cNvSpPr>
          <p:nvPr/>
        </p:nvSpPr>
        <p:spPr bwMode="auto">
          <a:xfrm>
            <a:off x="3227523" y="4481513"/>
            <a:ext cx="1877876" cy="883444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 PRINT </a:t>
            </a:r>
          </a:p>
          <a:p>
            <a:pPr algn="ctr"/>
            <a:r>
              <a:rPr lang="en-US" dirty="0" smtClean="0"/>
              <a:t>Sum</a:t>
            </a:r>
            <a:endParaRPr lang="en-US" dirty="0"/>
          </a:p>
        </p:txBody>
      </p:sp>
      <p:sp>
        <p:nvSpPr>
          <p:cNvPr id="19" name="Text Box 29"/>
          <p:cNvSpPr txBox="1">
            <a:spLocks noChangeArrowheads="1"/>
          </p:cNvSpPr>
          <p:nvPr/>
        </p:nvSpPr>
        <p:spPr bwMode="auto">
          <a:xfrm>
            <a:off x="3731755" y="1524000"/>
            <a:ext cx="101976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START</a:t>
            </a:r>
          </a:p>
        </p:txBody>
      </p:sp>
      <p:sp>
        <p:nvSpPr>
          <p:cNvPr id="20" name="Oval 12"/>
          <p:cNvSpPr>
            <a:spLocks noChangeArrowheads="1"/>
          </p:cNvSpPr>
          <p:nvPr/>
        </p:nvSpPr>
        <p:spPr bwMode="auto">
          <a:xfrm>
            <a:off x="3581400" y="5700713"/>
            <a:ext cx="1143000" cy="650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21" name="Text Box 29"/>
          <p:cNvSpPr txBox="1">
            <a:spLocks noChangeArrowheads="1"/>
          </p:cNvSpPr>
          <p:nvPr/>
        </p:nvSpPr>
        <p:spPr bwMode="auto">
          <a:xfrm>
            <a:off x="3657600" y="5791200"/>
            <a:ext cx="101976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dirty="0" smtClean="0"/>
              <a:t>Stop</a:t>
            </a:r>
            <a:endParaRPr lang="en-US" dirty="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4177438" y="2057400"/>
            <a:ext cx="13562" cy="290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EG" dirty="0"/>
          </a:p>
        </p:txBody>
      </p:sp>
      <p:sp>
        <p:nvSpPr>
          <p:cNvPr id="23" name="Line 18"/>
          <p:cNvSpPr>
            <a:spLocks noChangeShapeType="1"/>
          </p:cNvSpPr>
          <p:nvPr/>
        </p:nvSpPr>
        <p:spPr bwMode="auto">
          <a:xfrm flipH="1">
            <a:off x="4101238" y="3214687"/>
            <a:ext cx="13562" cy="290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EG" dirty="0"/>
          </a:p>
        </p:txBody>
      </p:sp>
      <p:sp>
        <p:nvSpPr>
          <p:cNvPr id="24" name="Line 18"/>
          <p:cNvSpPr>
            <a:spLocks noChangeShapeType="1"/>
          </p:cNvSpPr>
          <p:nvPr/>
        </p:nvSpPr>
        <p:spPr bwMode="auto">
          <a:xfrm flipH="1">
            <a:off x="4114800" y="4205287"/>
            <a:ext cx="13562" cy="290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EG" dirty="0"/>
          </a:p>
        </p:txBody>
      </p:sp>
      <p:sp>
        <p:nvSpPr>
          <p:cNvPr id="26" name="Line 18"/>
          <p:cNvSpPr>
            <a:spLocks noChangeShapeType="1"/>
          </p:cNvSpPr>
          <p:nvPr/>
        </p:nvSpPr>
        <p:spPr bwMode="auto">
          <a:xfrm flipH="1">
            <a:off x="4114800" y="5348287"/>
            <a:ext cx="13562" cy="290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EG" dirty="0"/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29600" y="6243638"/>
            <a:ext cx="457200" cy="457200"/>
          </a:xfrm>
        </p:spPr>
        <p:txBody>
          <a:bodyPr/>
          <a:lstStyle/>
          <a:p>
            <a:fld id="{FEDA59ED-D239-4302-90F0-089DB381E5AC}" type="slidenum">
              <a:rPr lang="en-US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2915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828800"/>
            <a:ext cx="8382000" cy="2057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8000" b="1" dirty="0"/>
              <a:t>Program </a:t>
            </a:r>
            <a:endParaRPr lang="en-US" sz="8000" b="1" dirty="0" smtClean="0"/>
          </a:p>
          <a:p>
            <a:pPr>
              <a:lnSpc>
                <a:spcPct val="80000"/>
              </a:lnSpc>
            </a:pPr>
            <a:r>
              <a:rPr lang="en-US" sz="8000" b="1" dirty="0" smtClean="0"/>
              <a:t>and </a:t>
            </a:r>
            <a:r>
              <a:rPr lang="en-US" sz="8000" b="1" dirty="0"/>
              <a:t>Programming</a:t>
            </a:r>
            <a:endParaRPr lang="en-US" sz="8000" dirty="0" smtClean="0"/>
          </a:p>
        </p:txBody>
      </p:sp>
    </p:spTree>
    <p:extLst>
      <p:ext uri="{BB962C8B-B14F-4D97-AF65-F5344CB8AC3E}">
        <p14:creationId xmlns:p14="http://schemas.microsoft.com/office/powerpoint/2010/main" val="305162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76200"/>
            <a:ext cx="8763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US" sz="4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Program and Programming 	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52400" y="990600"/>
            <a:ext cx="89916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</a:pPr>
            <a:r>
              <a:rPr lang="en-US" sz="2400" u="sng" dirty="0"/>
              <a:t>Program:</a:t>
            </a:r>
            <a:r>
              <a:rPr lang="en-US" sz="2400" dirty="0"/>
              <a:t> </a:t>
            </a:r>
            <a:r>
              <a:rPr lang="ar-EG" sz="2400" b="1" dirty="0" smtClean="0">
                <a:solidFill>
                  <a:srgbClr val="FFFF00"/>
                </a:solidFill>
              </a:rPr>
              <a:t>مجموعة من الأوامر المكتوبة بلغة برمجة يقوم الحاسب بتنفيذها </a:t>
            </a:r>
            <a:endParaRPr lang="en-US" sz="2400" dirty="0"/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 dirty="0"/>
              <a:t>A set of instruction written in a programming language that a computer can execute so that the machine acts in a predetermined way.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 dirty="0"/>
              <a:t>Program solves a </a:t>
            </a:r>
            <a:r>
              <a:rPr lang="en-US" sz="2400" dirty="0" smtClean="0"/>
              <a:t>problem </a:t>
            </a:r>
            <a:r>
              <a:rPr lang="ar-EG" sz="2400" dirty="0" smtClean="0"/>
              <a:t>البرنامج يحل مشكلة معينة</a:t>
            </a:r>
            <a:endParaRPr lang="en-US" sz="2400" dirty="0"/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 dirty="0"/>
              <a:t>Before writing a program: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en-US" sz="2400" dirty="0"/>
              <a:t>Have a thorough understanding of the problem </a:t>
            </a:r>
          </a:p>
          <a:p>
            <a:pPr marL="742950" lvl="1" indent="-285750" eaLnBrk="1" hangingPunct="1">
              <a:spcBef>
                <a:spcPct val="20000"/>
              </a:spcBef>
              <a:buFontTx/>
              <a:buChar char="–"/>
            </a:pPr>
            <a:r>
              <a:rPr lang="en-US" sz="2400" dirty="0"/>
              <a:t>Carefully plan an approach for solving it.</a:t>
            </a:r>
            <a:br>
              <a:rPr lang="en-US" sz="2400" dirty="0"/>
            </a:br>
            <a:endParaRPr lang="en-US" sz="2400" dirty="0"/>
          </a:p>
          <a:p>
            <a:pPr marL="342900" indent="-342900" eaLnBrk="1" hangingPunct="1">
              <a:spcBef>
                <a:spcPct val="20000"/>
              </a:spcBef>
            </a:pPr>
            <a:r>
              <a:rPr lang="en-US" sz="2400" b="1" dirty="0" smtClean="0"/>
              <a:t>Programming:</a:t>
            </a:r>
            <a:r>
              <a:rPr lang="ar-EG" sz="2400" b="1" dirty="0" smtClean="0">
                <a:solidFill>
                  <a:srgbClr val="FFFF00"/>
                </a:solidFill>
              </a:rPr>
              <a:t>البرمجة هي عملية كتابة أوامر للحاسب تخبر المعالج بما يجب أن يقوم به </a:t>
            </a:r>
            <a:endParaRPr lang="en-US" sz="2400" b="1" dirty="0">
              <a:solidFill>
                <a:srgbClr val="FFFF00"/>
              </a:solidFill>
            </a:endParaRP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2400" dirty="0"/>
              <a:t>The Process of providing instructions to the computer that tells the processor what to do.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29600" y="6243638"/>
            <a:ext cx="457200" cy="457200"/>
          </a:xfrm>
        </p:spPr>
        <p:txBody>
          <a:bodyPr/>
          <a:lstStyle/>
          <a:p>
            <a:fld id="{FEDA59ED-D239-4302-90F0-089DB381E5AC}" type="slidenum">
              <a:rPr lang="en-US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0892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1371600"/>
            <a:ext cx="8382000" cy="3657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8000" dirty="0"/>
              <a:t>Algorithms </a:t>
            </a:r>
            <a:endParaRPr lang="en-US" sz="8000" dirty="0" smtClean="0"/>
          </a:p>
          <a:p>
            <a:pPr>
              <a:lnSpc>
                <a:spcPct val="80000"/>
              </a:lnSpc>
            </a:pPr>
            <a:r>
              <a:rPr lang="en-US" sz="8000" dirty="0" smtClean="0"/>
              <a:t>and</a:t>
            </a:r>
          </a:p>
          <a:p>
            <a:pPr>
              <a:lnSpc>
                <a:spcPct val="80000"/>
              </a:lnSpc>
            </a:pPr>
            <a:r>
              <a:rPr lang="en-US" sz="8000" dirty="0" smtClean="0"/>
              <a:t>Programs</a:t>
            </a:r>
            <a:r>
              <a:rPr lang="en-US" sz="6600" dirty="0"/>
              <a:t/>
            </a:r>
            <a:br>
              <a:rPr lang="en-US" sz="6600" dirty="0"/>
            </a:br>
            <a:endParaRPr lang="en-US" sz="8000" dirty="0" smtClean="0"/>
          </a:p>
        </p:txBody>
      </p:sp>
    </p:spTree>
    <p:extLst>
      <p:ext uri="{BB962C8B-B14F-4D97-AF65-F5344CB8AC3E}">
        <p14:creationId xmlns:p14="http://schemas.microsoft.com/office/powerpoint/2010/main" val="136933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dirty="0" smtClean="0"/>
              <a:t>Algorithms and Programs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ar-EG" sz="2800" b="1" dirty="0" smtClean="0">
                <a:solidFill>
                  <a:srgbClr val="FFFF00"/>
                </a:solidFill>
              </a:rPr>
              <a:t>الخوارزمي يقدم حلا لمشكلة دون الاعتماد على أي لغة للبرمجة بينما البرنامج عبارة عن خوارزمي مكتوب بلغة معينة</a:t>
            </a:r>
            <a:r>
              <a:rPr lang="ar-EG" sz="2800" dirty="0" smtClean="0"/>
              <a:t> </a:t>
            </a:r>
            <a:endParaRPr lang="en-US" sz="4000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286000"/>
            <a:ext cx="89916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An Algorithm is a solution to a problem that is independent of any programming language.</a:t>
            </a:r>
            <a:br>
              <a:rPr lang="en-US" dirty="0" smtClean="0"/>
            </a:br>
            <a:r>
              <a:rPr lang="en-US" dirty="0" smtClean="0"/>
              <a:t>			</a:t>
            </a:r>
            <a:br>
              <a:rPr lang="en-US" dirty="0" smtClean="0"/>
            </a:br>
            <a:r>
              <a:rPr lang="en-US" dirty="0" smtClean="0"/>
              <a:t>			       </a:t>
            </a:r>
            <a:r>
              <a:rPr lang="en-US" dirty="0" smtClean="0">
                <a:solidFill>
                  <a:srgbClr val="FF3300"/>
                </a:solidFill>
              </a:rPr>
              <a:t>While</a:t>
            </a:r>
            <a:br>
              <a:rPr lang="en-US" dirty="0" smtClean="0">
                <a:solidFill>
                  <a:srgbClr val="FF3300"/>
                </a:solidFill>
              </a:rPr>
            </a:br>
            <a:endParaRPr lang="en-US" sz="1400" dirty="0" smtClean="0">
              <a:solidFill>
                <a:srgbClr val="FF33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A program is an algorithm expressed using a specific set of instructions from any programming language.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29600" y="6243638"/>
            <a:ext cx="457200" cy="457200"/>
          </a:xfrm>
        </p:spPr>
        <p:txBody>
          <a:bodyPr/>
          <a:lstStyle/>
          <a:p>
            <a:fld id="{FEDA59ED-D239-4302-90F0-089DB381E5AC}" type="slidenum">
              <a:rPr lang="en-US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7169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838200" y="152400"/>
            <a:ext cx="7467600" cy="8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US" sz="4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Algorithm Example</a:t>
            </a:r>
            <a:endParaRPr lang="en-US" sz="2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457200" y="1524000"/>
            <a:ext cx="8153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 eaLnBrk="1" hangingPunct="1">
              <a:spcBef>
                <a:spcPct val="20000"/>
              </a:spcBef>
              <a:buFontTx/>
              <a:buChar char="•"/>
              <a:tabLst>
                <a:tab pos="1377950" algn="l"/>
                <a:tab pos="1884363" algn="l"/>
                <a:tab pos="2054225" algn="l"/>
              </a:tabLst>
            </a:pPr>
            <a:r>
              <a:rPr lang="en-US" sz="2800" dirty="0"/>
              <a:t>Maximum of two numbers</a:t>
            </a:r>
          </a:p>
          <a:p>
            <a:pPr marL="609600" indent="-609600" eaLnBrk="1" hangingPunct="1">
              <a:spcBef>
                <a:spcPct val="20000"/>
              </a:spcBef>
              <a:tabLst>
                <a:tab pos="1377950" algn="l"/>
                <a:tab pos="1884363" algn="l"/>
                <a:tab pos="2054225" algn="l"/>
              </a:tabLst>
            </a:pPr>
            <a:r>
              <a:rPr lang="en-US" sz="2800" dirty="0"/>
              <a:t>    Steps:</a:t>
            </a:r>
          </a:p>
          <a:p>
            <a:pPr marL="1562100" lvl="2" indent="41275" eaLnBrk="1" hangingPunct="1">
              <a:spcBef>
                <a:spcPct val="20000"/>
              </a:spcBef>
              <a:buFontTx/>
              <a:buAutoNum type="arabicPeriod"/>
              <a:tabLst>
                <a:tab pos="1377950" algn="l"/>
                <a:tab pos="1884363" algn="l"/>
                <a:tab pos="2054225" algn="l"/>
              </a:tabLst>
            </a:pPr>
            <a:r>
              <a:rPr lang="en-US" sz="2000" dirty="0"/>
              <a:t>Read/input two numbers</a:t>
            </a:r>
          </a:p>
          <a:p>
            <a:pPr marL="1562100" lvl="2" indent="41275" eaLnBrk="1" hangingPunct="1">
              <a:spcBef>
                <a:spcPct val="20000"/>
              </a:spcBef>
              <a:buFontTx/>
              <a:buAutoNum type="arabicPeriod"/>
              <a:tabLst>
                <a:tab pos="1377950" algn="l"/>
                <a:tab pos="1884363" algn="l"/>
                <a:tab pos="2054225" algn="l"/>
              </a:tabLst>
            </a:pPr>
            <a:r>
              <a:rPr lang="en-US" sz="2000" dirty="0"/>
              <a:t>Compare two numbers</a:t>
            </a:r>
          </a:p>
          <a:p>
            <a:pPr marL="1562100" lvl="2" indent="41275" eaLnBrk="1" hangingPunct="1">
              <a:spcBef>
                <a:spcPct val="20000"/>
              </a:spcBef>
              <a:buFontTx/>
              <a:buAutoNum type="arabicPeriod"/>
              <a:tabLst>
                <a:tab pos="1377950" algn="l"/>
                <a:tab pos="1884363" algn="l"/>
                <a:tab pos="2054225" algn="l"/>
              </a:tabLst>
            </a:pPr>
            <a:r>
              <a:rPr lang="en-US" sz="2000" dirty="0"/>
              <a:t>Print the Greater number        </a:t>
            </a:r>
          </a:p>
          <a:p>
            <a:pPr marL="609600" indent="-609600" eaLnBrk="1" hangingPunct="1">
              <a:spcBef>
                <a:spcPct val="20000"/>
              </a:spcBef>
              <a:buFontTx/>
              <a:buChar char="•"/>
              <a:tabLst>
                <a:tab pos="1377950" algn="l"/>
                <a:tab pos="1884363" algn="l"/>
                <a:tab pos="2054225" algn="l"/>
              </a:tabLst>
            </a:pPr>
            <a:r>
              <a:rPr lang="en-US" sz="2800" dirty="0"/>
              <a:t>Average of three numbers</a:t>
            </a:r>
          </a:p>
          <a:p>
            <a:pPr marL="609600" indent="-609600" eaLnBrk="1" hangingPunct="1">
              <a:spcBef>
                <a:spcPct val="20000"/>
              </a:spcBef>
              <a:tabLst>
                <a:tab pos="1377950" algn="l"/>
                <a:tab pos="1884363" algn="l"/>
                <a:tab pos="2054225" algn="l"/>
              </a:tabLst>
            </a:pPr>
            <a:r>
              <a:rPr lang="en-US" sz="2800" dirty="0"/>
              <a:t>     Steps:</a:t>
            </a:r>
          </a:p>
          <a:p>
            <a:pPr marL="1562100" lvl="2" indent="41275" eaLnBrk="1" hangingPunct="1">
              <a:spcBef>
                <a:spcPct val="20000"/>
              </a:spcBef>
              <a:buFontTx/>
              <a:buAutoNum type="arabicPeriod"/>
              <a:tabLst>
                <a:tab pos="1377950" algn="l"/>
                <a:tab pos="1884363" algn="l"/>
                <a:tab pos="2054225" algn="l"/>
              </a:tabLst>
            </a:pPr>
            <a:r>
              <a:rPr lang="en-US" sz="2000" dirty="0"/>
              <a:t>Read/input three numbers</a:t>
            </a:r>
          </a:p>
          <a:p>
            <a:pPr marL="1562100" lvl="2" indent="41275" eaLnBrk="1" hangingPunct="1">
              <a:spcBef>
                <a:spcPct val="20000"/>
              </a:spcBef>
              <a:buFontTx/>
              <a:buAutoNum type="arabicPeriod"/>
              <a:tabLst>
                <a:tab pos="1377950" algn="l"/>
                <a:tab pos="1884363" algn="l"/>
                <a:tab pos="2054225" algn="l"/>
              </a:tabLst>
            </a:pPr>
            <a:r>
              <a:rPr lang="en-US" sz="2000" dirty="0"/>
              <a:t>Add three numbers</a:t>
            </a:r>
          </a:p>
          <a:p>
            <a:pPr marL="1562100" lvl="2" indent="41275" eaLnBrk="1" hangingPunct="1">
              <a:spcBef>
                <a:spcPct val="20000"/>
              </a:spcBef>
              <a:buFontTx/>
              <a:buAutoNum type="arabicPeriod"/>
              <a:tabLst>
                <a:tab pos="1377950" algn="l"/>
                <a:tab pos="1884363" algn="l"/>
                <a:tab pos="2054225" algn="l"/>
              </a:tabLst>
            </a:pPr>
            <a:r>
              <a:rPr lang="en-US" sz="2000" dirty="0"/>
              <a:t> divide the sum by 3. </a:t>
            </a:r>
          </a:p>
          <a:p>
            <a:pPr marL="1562100" lvl="2" indent="41275" eaLnBrk="1" hangingPunct="1">
              <a:spcBef>
                <a:spcPct val="20000"/>
              </a:spcBef>
              <a:buFontTx/>
              <a:buAutoNum type="arabicPeriod"/>
              <a:tabLst>
                <a:tab pos="1377950" algn="l"/>
                <a:tab pos="1884363" algn="l"/>
                <a:tab pos="2054225" algn="l"/>
              </a:tabLst>
            </a:pPr>
            <a:r>
              <a:rPr lang="en-US" sz="2000" dirty="0"/>
              <a:t>Print the result of </a:t>
            </a:r>
            <a:r>
              <a:rPr lang="en-US" sz="2000" dirty="0" err="1"/>
              <a:t>divison</a:t>
            </a:r>
            <a:endParaRPr lang="en-US" sz="20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29600" y="6243638"/>
            <a:ext cx="457200" cy="457200"/>
          </a:xfrm>
        </p:spPr>
        <p:txBody>
          <a:bodyPr/>
          <a:lstStyle/>
          <a:p>
            <a:fld id="{FEDA59ED-D239-4302-90F0-089DB381E5AC}" type="slidenum">
              <a:rPr lang="en-US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7762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981200"/>
            <a:ext cx="8382000" cy="2667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8000" dirty="0"/>
              <a:t>Software Life Cycle</a:t>
            </a:r>
            <a:endParaRPr lang="en-US" sz="8000" dirty="0" smtClean="0"/>
          </a:p>
        </p:txBody>
      </p:sp>
    </p:spTree>
    <p:extLst>
      <p:ext uri="{BB962C8B-B14F-4D97-AF65-F5344CB8AC3E}">
        <p14:creationId xmlns:p14="http://schemas.microsoft.com/office/powerpoint/2010/main" val="690127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Software Life Cycle</a:t>
            </a:r>
          </a:p>
        </p:txBody>
      </p:sp>
      <p:grpSp>
        <p:nvGrpSpPr>
          <p:cNvPr id="3075" name="Group 3"/>
          <p:cNvGrpSpPr>
            <a:grpSpLocks/>
          </p:cNvGrpSpPr>
          <p:nvPr/>
        </p:nvGrpSpPr>
        <p:grpSpPr bwMode="auto">
          <a:xfrm>
            <a:off x="2819400" y="5410200"/>
            <a:ext cx="1371600" cy="609600"/>
            <a:chOff x="2112" y="3408"/>
            <a:chExt cx="864" cy="384"/>
          </a:xfrm>
        </p:grpSpPr>
        <p:sp>
          <p:nvSpPr>
            <p:cNvPr id="3101" name="Rectangle 4"/>
            <p:cNvSpPr>
              <a:spLocks noChangeArrowheads="1"/>
            </p:cNvSpPr>
            <p:nvPr/>
          </p:nvSpPr>
          <p:spPr bwMode="auto">
            <a:xfrm>
              <a:off x="2112" y="3408"/>
              <a:ext cx="864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3102" name="Text Box 5"/>
            <p:cNvSpPr txBox="1">
              <a:spLocks noChangeArrowheads="1"/>
            </p:cNvSpPr>
            <p:nvPr/>
          </p:nvSpPr>
          <p:spPr bwMode="auto">
            <a:xfrm>
              <a:off x="2160" y="3408"/>
              <a:ext cx="8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</a:pPr>
              <a:r>
                <a:rPr lang="en-US" sz="2400" dirty="0">
                  <a:latin typeface="Times New Roman" pitchFamily="18" charset="0"/>
                </a:rPr>
                <a:t>Use</a:t>
              </a:r>
            </a:p>
          </p:txBody>
        </p:sp>
      </p:grpSp>
      <p:sp>
        <p:nvSpPr>
          <p:cNvPr id="3076" name="Text Box 6"/>
          <p:cNvSpPr txBox="1">
            <a:spLocks noChangeArrowheads="1"/>
          </p:cNvSpPr>
          <p:nvPr/>
        </p:nvSpPr>
        <p:spPr bwMode="auto">
          <a:xfrm>
            <a:off x="2438400" y="1676400"/>
            <a:ext cx="5673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dirty="0">
                <a:latin typeface="Times New Roman" pitchFamily="18" charset="0"/>
              </a:rPr>
              <a:t>Requirements Gathering, Problem definition</a:t>
            </a:r>
          </a:p>
        </p:txBody>
      </p:sp>
      <p:sp>
        <p:nvSpPr>
          <p:cNvPr id="3077" name="Text Box 7"/>
          <p:cNvSpPr txBox="1">
            <a:spLocks noChangeArrowheads="1"/>
          </p:cNvSpPr>
          <p:nvPr/>
        </p:nvSpPr>
        <p:spPr bwMode="auto">
          <a:xfrm>
            <a:off x="2590800" y="2514600"/>
            <a:ext cx="6191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dirty="0">
                <a:latin typeface="Times New Roman" pitchFamily="18" charset="0"/>
              </a:rPr>
              <a:t>  Analysis and Design (Programming techniques)</a:t>
            </a:r>
          </a:p>
        </p:txBody>
      </p:sp>
      <p:sp>
        <p:nvSpPr>
          <p:cNvPr id="3078" name="Text Box 8"/>
          <p:cNvSpPr txBox="1">
            <a:spLocks noChangeArrowheads="1"/>
          </p:cNvSpPr>
          <p:nvPr/>
        </p:nvSpPr>
        <p:spPr bwMode="auto">
          <a:xfrm>
            <a:off x="3886200" y="3470275"/>
            <a:ext cx="1081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dirty="0">
                <a:latin typeface="Times New Roman" pitchFamily="18" charset="0"/>
              </a:rPr>
              <a:t>Coding</a:t>
            </a:r>
          </a:p>
        </p:txBody>
      </p:sp>
      <p:sp>
        <p:nvSpPr>
          <p:cNvPr id="3079" name="Text Box 9"/>
          <p:cNvSpPr txBox="1">
            <a:spLocks noChangeArrowheads="1"/>
          </p:cNvSpPr>
          <p:nvPr/>
        </p:nvSpPr>
        <p:spPr bwMode="auto">
          <a:xfrm>
            <a:off x="4419600" y="4384675"/>
            <a:ext cx="1096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dirty="0">
                <a:latin typeface="Times New Roman" pitchFamily="18" charset="0"/>
              </a:rPr>
              <a:t>Testing</a:t>
            </a:r>
          </a:p>
        </p:txBody>
      </p:sp>
      <p:sp>
        <p:nvSpPr>
          <p:cNvPr id="3080" name="Text Box 10"/>
          <p:cNvSpPr txBox="1">
            <a:spLocks noChangeArrowheads="1"/>
          </p:cNvSpPr>
          <p:nvPr/>
        </p:nvSpPr>
        <p:spPr bwMode="auto">
          <a:xfrm>
            <a:off x="4800600" y="5410200"/>
            <a:ext cx="4273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dirty="0">
                <a:latin typeface="Times New Roman" pitchFamily="18" charset="0"/>
              </a:rPr>
              <a:t>Implementation and Maintenance</a:t>
            </a:r>
          </a:p>
        </p:txBody>
      </p:sp>
      <p:grpSp>
        <p:nvGrpSpPr>
          <p:cNvPr id="3081" name="Group 11"/>
          <p:cNvGrpSpPr>
            <a:grpSpLocks/>
          </p:cNvGrpSpPr>
          <p:nvPr/>
        </p:nvGrpSpPr>
        <p:grpSpPr bwMode="auto">
          <a:xfrm>
            <a:off x="457200" y="1600200"/>
            <a:ext cx="1371600" cy="914400"/>
            <a:chOff x="288" y="1008"/>
            <a:chExt cx="864" cy="576"/>
          </a:xfrm>
        </p:grpSpPr>
        <p:grpSp>
          <p:nvGrpSpPr>
            <p:cNvPr id="3097" name="Group 12"/>
            <p:cNvGrpSpPr>
              <a:grpSpLocks/>
            </p:cNvGrpSpPr>
            <p:nvPr/>
          </p:nvGrpSpPr>
          <p:grpSpPr bwMode="auto">
            <a:xfrm>
              <a:off x="288" y="1008"/>
              <a:ext cx="864" cy="384"/>
              <a:chOff x="624" y="1008"/>
              <a:chExt cx="864" cy="384"/>
            </a:xfrm>
          </p:grpSpPr>
          <p:sp>
            <p:nvSpPr>
              <p:cNvPr id="3099" name="Rectangle 13"/>
              <p:cNvSpPr>
                <a:spLocks noChangeArrowheads="1"/>
              </p:cNvSpPr>
              <p:nvPr/>
            </p:nvSpPr>
            <p:spPr bwMode="auto">
              <a:xfrm>
                <a:off x="624" y="1008"/>
                <a:ext cx="864" cy="38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3100" name="Text Box 14"/>
              <p:cNvSpPr txBox="1">
                <a:spLocks noChangeArrowheads="1"/>
              </p:cNvSpPr>
              <p:nvPr/>
            </p:nvSpPr>
            <p:spPr bwMode="auto">
              <a:xfrm>
                <a:off x="672" y="1008"/>
                <a:ext cx="81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r>
                  <a:rPr lang="en-US" sz="2400" dirty="0">
                    <a:latin typeface="Times New Roman" pitchFamily="18" charset="0"/>
                  </a:rPr>
                  <a:t>What</a:t>
                </a:r>
              </a:p>
            </p:txBody>
          </p:sp>
        </p:grpSp>
        <p:sp>
          <p:nvSpPr>
            <p:cNvPr id="3098" name="Line 15"/>
            <p:cNvSpPr>
              <a:spLocks noChangeShapeType="1"/>
            </p:cNvSpPr>
            <p:nvPr/>
          </p:nvSpPr>
          <p:spPr bwMode="auto">
            <a:xfrm>
              <a:off x="672" y="1392"/>
              <a:ext cx="28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EG"/>
            </a:p>
          </p:txBody>
        </p:sp>
      </p:grpSp>
      <p:grpSp>
        <p:nvGrpSpPr>
          <p:cNvPr id="3082" name="Group 16"/>
          <p:cNvGrpSpPr>
            <a:grpSpLocks/>
          </p:cNvGrpSpPr>
          <p:nvPr/>
        </p:nvGrpSpPr>
        <p:grpSpPr bwMode="auto">
          <a:xfrm>
            <a:off x="914400" y="2514600"/>
            <a:ext cx="1371600" cy="990600"/>
            <a:chOff x="576" y="1584"/>
            <a:chExt cx="864" cy="624"/>
          </a:xfrm>
        </p:grpSpPr>
        <p:grpSp>
          <p:nvGrpSpPr>
            <p:cNvPr id="3093" name="Group 17"/>
            <p:cNvGrpSpPr>
              <a:grpSpLocks/>
            </p:cNvGrpSpPr>
            <p:nvPr/>
          </p:nvGrpSpPr>
          <p:grpSpPr bwMode="auto">
            <a:xfrm>
              <a:off x="576" y="1584"/>
              <a:ext cx="864" cy="384"/>
              <a:chOff x="912" y="1584"/>
              <a:chExt cx="864" cy="384"/>
            </a:xfrm>
          </p:grpSpPr>
          <p:sp>
            <p:nvSpPr>
              <p:cNvPr id="3095" name="Rectangle 18"/>
              <p:cNvSpPr>
                <a:spLocks noChangeArrowheads="1"/>
              </p:cNvSpPr>
              <p:nvPr/>
            </p:nvSpPr>
            <p:spPr bwMode="auto">
              <a:xfrm>
                <a:off x="912" y="1584"/>
                <a:ext cx="864" cy="38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3096" name="Text Box 19"/>
              <p:cNvSpPr txBox="1">
                <a:spLocks noChangeArrowheads="1"/>
              </p:cNvSpPr>
              <p:nvPr/>
            </p:nvSpPr>
            <p:spPr bwMode="auto">
              <a:xfrm>
                <a:off x="960" y="1584"/>
                <a:ext cx="81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r>
                  <a:rPr lang="en-US" sz="2400" dirty="0">
                    <a:latin typeface="Times New Roman" pitchFamily="18" charset="0"/>
                  </a:rPr>
                  <a:t>How</a:t>
                </a:r>
              </a:p>
            </p:txBody>
          </p:sp>
        </p:grpSp>
        <p:sp>
          <p:nvSpPr>
            <p:cNvPr id="3094" name="Line 20"/>
            <p:cNvSpPr>
              <a:spLocks noChangeShapeType="1"/>
            </p:cNvSpPr>
            <p:nvPr/>
          </p:nvSpPr>
          <p:spPr bwMode="auto">
            <a:xfrm>
              <a:off x="1056" y="1968"/>
              <a:ext cx="28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EG"/>
            </a:p>
          </p:txBody>
        </p:sp>
      </p:grpSp>
      <p:grpSp>
        <p:nvGrpSpPr>
          <p:cNvPr id="3083" name="Group 21"/>
          <p:cNvGrpSpPr>
            <a:grpSpLocks/>
          </p:cNvGrpSpPr>
          <p:nvPr/>
        </p:nvGrpSpPr>
        <p:grpSpPr bwMode="auto">
          <a:xfrm>
            <a:off x="1600200" y="3505200"/>
            <a:ext cx="1371600" cy="914400"/>
            <a:chOff x="1008" y="2208"/>
            <a:chExt cx="864" cy="576"/>
          </a:xfrm>
        </p:grpSpPr>
        <p:grpSp>
          <p:nvGrpSpPr>
            <p:cNvPr id="3089" name="Group 22"/>
            <p:cNvGrpSpPr>
              <a:grpSpLocks/>
            </p:cNvGrpSpPr>
            <p:nvPr/>
          </p:nvGrpSpPr>
          <p:grpSpPr bwMode="auto">
            <a:xfrm>
              <a:off x="1008" y="2208"/>
              <a:ext cx="864" cy="384"/>
              <a:chOff x="1344" y="2208"/>
              <a:chExt cx="864" cy="384"/>
            </a:xfrm>
          </p:grpSpPr>
          <p:sp>
            <p:nvSpPr>
              <p:cNvPr id="3091" name="Rectangle 23"/>
              <p:cNvSpPr>
                <a:spLocks noChangeArrowheads="1"/>
              </p:cNvSpPr>
              <p:nvPr/>
            </p:nvSpPr>
            <p:spPr bwMode="auto">
              <a:xfrm>
                <a:off x="1344" y="2208"/>
                <a:ext cx="864" cy="384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3092" name="Text Box 24"/>
              <p:cNvSpPr txBox="1">
                <a:spLocks noChangeArrowheads="1"/>
              </p:cNvSpPr>
              <p:nvPr/>
            </p:nvSpPr>
            <p:spPr bwMode="auto">
              <a:xfrm>
                <a:off x="1392" y="2208"/>
                <a:ext cx="816" cy="288"/>
              </a:xfrm>
              <a:prstGeom prst="rect">
                <a:avLst/>
              </a:prstGeom>
              <a:solidFill>
                <a:srgbClr val="FF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r>
                  <a:rPr lang="en-US" sz="2400" dirty="0">
                    <a:latin typeface="Times New Roman" pitchFamily="18" charset="0"/>
                  </a:rPr>
                  <a:t>Do it</a:t>
                </a:r>
              </a:p>
            </p:txBody>
          </p:sp>
        </p:grpSp>
        <p:sp>
          <p:nvSpPr>
            <p:cNvPr id="3090" name="Line 25"/>
            <p:cNvSpPr>
              <a:spLocks noChangeShapeType="1"/>
            </p:cNvSpPr>
            <p:nvPr/>
          </p:nvSpPr>
          <p:spPr bwMode="auto">
            <a:xfrm>
              <a:off x="1488" y="2592"/>
              <a:ext cx="33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EG"/>
            </a:p>
          </p:txBody>
        </p:sp>
      </p:grpSp>
      <p:grpSp>
        <p:nvGrpSpPr>
          <p:cNvPr id="3084" name="Group 26"/>
          <p:cNvGrpSpPr>
            <a:grpSpLocks/>
          </p:cNvGrpSpPr>
          <p:nvPr/>
        </p:nvGrpSpPr>
        <p:grpSpPr bwMode="auto">
          <a:xfrm>
            <a:off x="2133600" y="4419600"/>
            <a:ext cx="1371600" cy="990600"/>
            <a:chOff x="1344" y="2784"/>
            <a:chExt cx="864" cy="624"/>
          </a:xfrm>
        </p:grpSpPr>
        <p:grpSp>
          <p:nvGrpSpPr>
            <p:cNvPr id="3085" name="Group 27"/>
            <p:cNvGrpSpPr>
              <a:grpSpLocks/>
            </p:cNvGrpSpPr>
            <p:nvPr/>
          </p:nvGrpSpPr>
          <p:grpSpPr bwMode="auto">
            <a:xfrm>
              <a:off x="1344" y="2784"/>
              <a:ext cx="864" cy="384"/>
              <a:chOff x="1680" y="2784"/>
              <a:chExt cx="864" cy="384"/>
            </a:xfrm>
          </p:grpSpPr>
          <p:sp>
            <p:nvSpPr>
              <p:cNvPr id="3087" name="Rectangle 28"/>
              <p:cNvSpPr>
                <a:spLocks noChangeArrowheads="1"/>
              </p:cNvSpPr>
              <p:nvPr/>
            </p:nvSpPr>
            <p:spPr bwMode="auto">
              <a:xfrm>
                <a:off x="1680" y="2784"/>
                <a:ext cx="864" cy="384"/>
              </a:xfrm>
              <a:prstGeom prst="rect">
                <a:avLst/>
              </a:prstGeom>
              <a:solidFill>
                <a:srgbClr val="FF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ar-EG"/>
              </a:p>
            </p:txBody>
          </p:sp>
          <p:sp>
            <p:nvSpPr>
              <p:cNvPr id="3088" name="Text Box 29"/>
              <p:cNvSpPr txBox="1">
                <a:spLocks noChangeArrowheads="1"/>
              </p:cNvSpPr>
              <p:nvPr/>
            </p:nvSpPr>
            <p:spPr bwMode="auto">
              <a:xfrm>
                <a:off x="1728" y="2784"/>
                <a:ext cx="816" cy="288"/>
              </a:xfrm>
              <a:prstGeom prst="rect">
                <a:avLst/>
              </a:prstGeom>
              <a:solidFill>
                <a:srgbClr val="FF33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algn="l" rtl="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spcBef>
                    <a:spcPct val="20000"/>
                  </a:spcBef>
                </a:pPr>
                <a:r>
                  <a:rPr lang="en-US" sz="2400" dirty="0">
                    <a:latin typeface="Times New Roman" pitchFamily="18" charset="0"/>
                  </a:rPr>
                  <a:t>Test</a:t>
                </a:r>
              </a:p>
            </p:txBody>
          </p:sp>
        </p:grpSp>
        <p:sp>
          <p:nvSpPr>
            <p:cNvPr id="3086" name="Line 30"/>
            <p:cNvSpPr>
              <a:spLocks noChangeShapeType="1"/>
            </p:cNvSpPr>
            <p:nvPr/>
          </p:nvSpPr>
          <p:spPr bwMode="auto">
            <a:xfrm>
              <a:off x="1776" y="3168"/>
              <a:ext cx="384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EG"/>
            </a:p>
          </p:txBody>
        </p:sp>
      </p:grpSp>
      <p:sp>
        <p:nvSpPr>
          <p:cNvPr id="31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29600" y="6243638"/>
            <a:ext cx="457200" cy="457200"/>
          </a:xfrm>
        </p:spPr>
        <p:txBody>
          <a:bodyPr/>
          <a:lstStyle/>
          <a:p>
            <a:fld id="{FEDA59ED-D239-4302-90F0-089DB381E5AC}" type="slidenum">
              <a:rPr lang="en-US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3719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ron PPT">
  <a:themeElements>
    <a:clrScheme name="Capron PPT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Capron PP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Capron PPT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ron PPT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ron PPT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ron PPT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ron PPT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ron PPT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ron PPT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ron PPT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ron PPT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Capron PPT</Template>
  <TotalTime>1728</TotalTime>
  <Words>561</Words>
  <Application>Microsoft Office PowerPoint</Application>
  <PresentationFormat>On-screen Show (4:3)</PresentationFormat>
  <Paragraphs>138</Paragraphs>
  <Slides>22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Capron PPT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Algorithms and Programs  الخوارزمي يقدم حلا لمشكلة دون الاعتماد على أي لغة للبرمجة بينما البرنامج عبارة عن خوارزمي مكتوب بلغة معينة </vt:lpstr>
      <vt:lpstr>PowerPoint Presentation</vt:lpstr>
      <vt:lpstr>PowerPoint Presentation</vt:lpstr>
      <vt:lpstr>Software Life Cycle</vt:lpstr>
      <vt:lpstr>PowerPoint Presentation</vt:lpstr>
      <vt:lpstr>Computer Language generations</vt:lpstr>
      <vt:lpstr>Machine Language</vt:lpstr>
      <vt:lpstr>Assembly Languages</vt:lpstr>
      <vt:lpstr>High-Level Languages</vt:lpstr>
      <vt:lpstr>Very High-Level Languages</vt:lpstr>
      <vt:lpstr>Natural Languages</vt:lpstr>
      <vt:lpstr>Major Programming Languages</vt:lpstr>
      <vt:lpstr>Object-Oriented Languages</vt:lpstr>
      <vt:lpstr>PowerPoint Presentation</vt:lpstr>
      <vt:lpstr>PowerPoint Presentation</vt:lpstr>
      <vt:lpstr>Flowchart Notations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Computers: Tools for an Information Age</dc:title>
  <dc:creator>Tom Mckenzie</dc:creator>
  <cp:lastModifiedBy>shady</cp:lastModifiedBy>
  <cp:revision>46</cp:revision>
  <cp:lastPrinted>1601-01-01T00:00:00Z</cp:lastPrinted>
  <dcterms:created xsi:type="dcterms:W3CDTF">2003-02-25T03:16:45Z</dcterms:created>
  <dcterms:modified xsi:type="dcterms:W3CDTF">2016-02-09T16:04:27Z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